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87" r:id="rId3"/>
    <p:sldId id="280" r:id="rId4"/>
    <p:sldId id="271" r:id="rId5"/>
    <p:sldId id="272" r:id="rId6"/>
    <p:sldId id="273" r:id="rId7"/>
    <p:sldId id="275" r:id="rId8"/>
    <p:sldId id="276" r:id="rId9"/>
    <p:sldId id="288" r:id="rId10"/>
    <p:sldId id="277" r:id="rId11"/>
    <p:sldId id="278" r:id="rId12"/>
    <p:sldId id="279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81666-19F6-4EFB-A2C4-88ED97EED34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83CDB-92FC-4267-8D89-39AAF8AAB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8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10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6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0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7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14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3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9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4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0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5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5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8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0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8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0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531-A122-48AA-AEBA-A1E60D83F183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9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8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6A2A-5111-4FB6-BD33-27E4AD69BE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6AB3-4114-460D-8002-A6BC1E26EC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7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54E9-9111-424C-B5E5-691351B1AB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7B98-96A1-4609-9252-1987FBF650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9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A21E-43E6-468B-B99A-85557B8496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9F87-5795-4E89-8ABA-AA8EAA38FA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4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CDEE-BDEA-4CD8-AF99-C344D68789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2CB3-B04E-47D1-B583-F98CC72EF5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C3E3-89A8-4386-8258-02D4809191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0D85-E19E-4D02-B441-64A112874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D125-0597-431C-BDC7-3785B054C2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E2CC-B423-4319-AA34-E8802704AC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EDBA-7DFA-4184-AA83-A0EEC63BD1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6857-A58A-4EAE-8AF5-D34515ECBF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C2FF-EA1F-4775-9D50-D7974813E3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27A6-AD37-4908-BD15-052BBCB78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2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9E5B-4383-40C1-846C-719A8832E5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85E4-6824-4E04-B85E-86BC260196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5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BDDE-844B-4B68-BB6F-372FA0F8B9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5196-D644-4E40-AB44-7012FECA96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3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5DA4-D3FB-4E95-A093-872F1FD9D3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F3E4-BBEB-4A0B-ACF5-CEE0BD9B4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2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1FB2C9-AA71-45E7-B11B-EDD200945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28410-4DA0-4FAD-8726-09D46BA181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4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1" name="Title 10"/>
          <p:cNvSpPr txBox="1">
            <a:spLocks/>
          </p:cNvSpPr>
          <p:nvPr/>
        </p:nvSpPr>
        <p:spPr bwMode="auto">
          <a:xfrm>
            <a:off x="1616075" y="2690360"/>
            <a:ext cx="89598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400" b="1" dirty="0" smtClean="0">
                <a:solidFill>
                  <a:prstClr val="white"/>
                </a:solidFill>
              </a:rPr>
              <a:t>Private Labels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503" y="1177501"/>
            <a:ext cx="3242221" cy="36306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4306" y="1177501"/>
            <a:ext cx="6266745" cy="4651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8339" y="2628240"/>
            <a:ext cx="3410175" cy="2765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79572" y="4075712"/>
            <a:ext cx="3410175" cy="2765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8339" y="723184"/>
            <a:ext cx="28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menu item in </a:t>
            </a:r>
            <a:r>
              <a:rPr lang="en-US" dirty="0" smtClean="0">
                <a:solidFill>
                  <a:schemeClr val="bg1"/>
                </a:solidFill>
              </a:rPr>
              <a:t>CAST: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7160" y="723184"/>
            <a:ext cx="28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</a:t>
            </a:r>
            <a:r>
              <a:rPr lang="en-US" dirty="0" smtClean="0">
                <a:solidFill>
                  <a:schemeClr val="bg1"/>
                </a:solidFill>
              </a:rPr>
              <a:t>CAST permission: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9328" y="712283"/>
            <a:ext cx="1886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enable exchanges for your trader, enter the exchange name in the </a:t>
            </a:r>
            <a:r>
              <a:rPr lang="en-US" b="1" dirty="0" smtClean="0">
                <a:solidFill>
                  <a:schemeClr val="bg1"/>
                </a:solidFill>
              </a:rPr>
              <a:t>Filter</a:t>
            </a:r>
            <a:r>
              <a:rPr lang="en-US" dirty="0" smtClean="0">
                <a:solidFill>
                  <a:schemeClr val="bg1"/>
                </a:solidFill>
              </a:rPr>
              <a:t> box or select the appropriate checkbox.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7160" y="1113888"/>
            <a:ext cx="28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</a:t>
            </a:r>
            <a:r>
              <a:rPr lang="en-US" dirty="0" smtClean="0">
                <a:solidFill>
                  <a:schemeClr val="bg1"/>
                </a:solidFill>
              </a:rPr>
              <a:t>CAST permission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7817" y="540885"/>
            <a:ext cx="9363075" cy="5343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261" y="997046"/>
            <a:ext cx="5335793" cy="3261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02767" y="1779352"/>
            <a:ext cx="365760" cy="37500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17337" y="5480074"/>
            <a:ext cx="2213556" cy="4536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9328" y="5010359"/>
            <a:ext cx="2017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Please note that there are multiple pages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9328" y="712283"/>
            <a:ext cx="1886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the </a:t>
            </a:r>
            <a:r>
              <a:rPr lang="en-US" dirty="0" smtClean="0">
                <a:solidFill>
                  <a:schemeClr val="bg1"/>
                </a:solidFill>
              </a:rPr>
              <a:t>drop-down </a:t>
            </a:r>
            <a:r>
              <a:rPr lang="en-US" dirty="0">
                <a:solidFill>
                  <a:schemeClr val="bg1"/>
                </a:solidFill>
              </a:rPr>
              <a:t>box to quickly see what products are </a:t>
            </a:r>
            <a:r>
              <a:rPr lang="en-US" dirty="0" smtClean="0">
                <a:solidFill>
                  <a:schemeClr val="bg1"/>
                </a:solidFill>
              </a:rPr>
              <a:t>enabled, 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7160" y="1113888"/>
            <a:ext cx="28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</a:t>
            </a:r>
            <a:r>
              <a:rPr lang="en-US" dirty="0" smtClean="0">
                <a:solidFill>
                  <a:schemeClr val="bg1"/>
                </a:solidFill>
              </a:rPr>
              <a:t>CAST permission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7817" y="540885"/>
            <a:ext cx="9363075" cy="5343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91120" y="986288"/>
            <a:ext cx="1962150" cy="133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91119" y="986288"/>
            <a:ext cx="1993186" cy="14234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9328" y="712283"/>
            <a:ext cx="1993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Choose the appropriate exchange enablement.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4012" y="264216"/>
            <a:ext cx="9477375" cy="3524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2105" y="4098534"/>
            <a:ext cx="4638675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/>
          <a:srcRect l="25903" t="29856"/>
          <a:stretch/>
        </p:blipFill>
        <p:spPr>
          <a:xfrm>
            <a:off x="9348794" y="5211524"/>
            <a:ext cx="1484556" cy="639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8341" y="1043183"/>
            <a:ext cx="678519" cy="28941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9328" y="2026341"/>
            <a:ext cx="1993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A dialogue box will pop up after making a selection, confirm the selection.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 Save the page when you are done making all selections.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8527" y="5282199"/>
            <a:ext cx="1011219" cy="5689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48794" y="5236778"/>
            <a:ext cx="1468648" cy="6143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32042" y="1467216"/>
            <a:ext cx="3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6894" y="5377754"/>
            <a:ext cx="3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94074" y="5562420"/>
            <a:ext cx="3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97" y="-22175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sp>
        <p:nvSpPr>
          <p:cNvPr id="14" name="Title 10"/>
          <p:cNvSpPr txBox="1">
            <a:spLocks/>
          </p:cNvSpPr>
          <p:nvPr/>
        </p:nvSpPr>
        <p:spPr bwMode="auto">
          <a:xfrm>
            <a:off x="988957" y="913405"/>
            <a:ext cx="89598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Special Considerations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957" y="2044784"/>
            <a:ext cx="8198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Historical data is listed within this page and is no longer on the Trader </a:t>
            </a:r>
            <a:r>
              <a:rPr lang="en-US" sz="2000" dirty="0" err="1" smtClean="0">
                <a:solidFill>
                  <a:schemeClr val="bg1"/>
                </a:solidFill>
              </a:rPr>
              <a:t>Enablements</a:t>
            </a:r>
            <a:r>
              <a:rPr lang="en-US" sz="2000" dirty="0" smtClean="0">
                <a:solidFill>
                  <a:schemeClr val="bg1"/>
                </a:solidFill>
              </a:rPr>
              <a:t> page of 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Delayed market data will prevent users from accessing charts in CQG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blue marker for         indicates the fee is waived for traders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blue marker for         indicates the trader must be enabled for at least one instrument on the exchange to receive market data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18568" t="1" r="15269" b="10515"/>
          <a:stretch/>
        </p:blipFill>
        <p:spPr>
          <a:xfrm>
            <a:off x="3690977" y="3856830"/>
            <a:ext cx="419548" cy="340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/>
          <a:srcRect l="16452" r="12228" b="10713"/>
          <a:stretch/>
        </p:blipFill>
        <p:spPr>
          <a:xfrm>
            <a:off x="3712493" y="4402551"/>
            <a:ext cx="376518" cy="3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sp>
        <p:nvSpPr>
          <p:cNvPr id="14" name="Title 10"/>
          <p:cNvSpPr txBox="1">
            <a:spLocks/>
          </p:cNvSpPr>
          <p:nvPr/>
        </p:nvSpPr>
        <p:spPr bwMode="auto">
          <a:xfrm>
            <a:off x="901970" y="1591033"/>
            <a:ext cx="89598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Trader Info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789" y="2785483"/>
            <a:ext cx="843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Changes have been made to the Trader Information screen to allow FCMs to see exactly which services traders are being billed for. Additionally, by combining features from trader </a:t>
            </a:r>
            <a:r>
              <a:rPr lang="en-US" sz="2400" dirty="0" err="1" smtClean="0">
                <a:solidFill>
                  <a:schemeClr val="bg1"/>
                </a:solidFill>
              </a:rPr>
              <a:t>enablements</a:t>
            </a:r>
            <a:r>
              <a:rPr lang="en-US" sz="2400" dirty="0" smtClean="0">
                <a:solidFill>
                  <a:schemeClr val="bg1"/>
                </a:solidFill>
              </a:rPr>
              <a:t> and private label, we have eliminated the need to question which connection type is required for a private label as it is preconfigured.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3133" y="432128"/>
            <a:ext cx="8096250" cy="4210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7351" y="4814752"/>
            <a:ext cx="484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By default, your FCM name will appear here. If your CAST user has access to more than one FCM, use the drop-down to select the appropriate FCM name.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918" y="432128"/>
            <a:ext cx="2239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the Trader Info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creen, the Connection Mode and Private Label are set.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1083" y="4280944"/>
            <a:ext cx="2011680" cy="4611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918" y="432128"/>
            <a:ext cx="223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the Connection Mode the trader will </a:t>
            </a:r>
            <a:r>
              <a:rPr lang="en-US" dirty="0" smtClean="0">
                <a:solidFill>
                  <a:schemeClr val="bg1"/>
                </a:solidFill>
              </a:rPr>
              <a:t>use.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t="1090"/>
          <a:stretch/>
        </p:blipFill>
        <p:spPr>
          <a:xfrm>
            <a:off x="2753133" y="432128"/>
            <a:ext cx="7934325" cy="54266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75248" y="3723969"/>
            <a:ext cx="2011680" cy="22425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/>
          <a:srcRect l="679" t="1203"/>
          <a:stretch/>
        </p:blipFill>
        <p:spPr>
          <a:xfrm>
            <a:off x="2764713" y="430305"/>
            <a:ext cx="7984487" cy="54392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918" y="432128"/>
            <a:ext cx="234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the Private Label of the software </a:t>
            </a:r>
          </a:p>
          <a:p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our </a:t>
            </a:r>
            <a:r>
              <a:rPr lang="en-US" dirty="0">
                <a:solidFill>
                  <a:schemeClr val="bg1"/>
                </a:solidFill>
              </a:rPr>
              <a:t>trader intends to </a:t>
            </a:r>
            <a:r>
              <a:rPr lang="en-US" dirty="0" smtClean="0">
                <a:solidFill>
                  <a:schemeClr val="bg1"/>
                </a:solidFill>
              </a:rPr>
              <a:t>use.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8088" y="3773512"/>
            <a:ext cx="2011680" cy="22425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918" y="4609215"/>
            <a:ext cx="234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the </a:t>
            </a:r>
            <a:r>
              <a:rPr lang="en-US" b="1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set the </a:t>
            </a:r>
            <a:r>
              <a:rPr lang="en-US" dirty="0" smtClean="0">
                <a:solidFill>
                  <a:schemeClr val="bg1"/>
                </a:solidFill>
              </a:rPr>
              <a:t>change.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866" y="432128"/>
            <a:ext cx="8954865" cy="52174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38805" y="4754880"/>
            <a:ext cx="613186" cy="355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614" y="4261867"/>
            <a:ext cx="234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Save your changes.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Save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utton </a:t>
            </a:r>
            <a:r>
              <a:rPr lang="en-US" dirty="0">
                <a:solidFill>
                  <a:schemeClr val="bg1"/>
                </a:solidFill>
              </a:rPr>
              <a:t>is found at the bottom of the </a:t>
            </a:r>
            <a:r>
              <a:rPr lang="en-US" dirty="0" smtClean="0">
                <a:solidFill>
                  <a:schemeClr val="bg1"/>
                </a:solidFill>
              </a:rPr>
              <a:t>page.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866" y="436378"/>
            <a:ext cx="7953375" cy="4972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/>
          <a:srcRect l="8636" t="1" b="10770"/>
          <a:stretch/>
        </p:blipFill>
        <p:spPr>
          <a:xfrm>
            <a:off x="7080120" y="5626458"/>
            <a:ext cx="3248628" cy="5744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04434" y="5526764"/>
            <a:ext cx="1710555" cy="7569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10886" y="-124546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/>
          <a:srcRect l="8636" t="1" b="10770"/>
          <a:stretch/>
        </p:blipFill>
        <p:spPr>
          <a:xfrm>
            <a:off x="7080120" y="5626458"/>
            <a:ext cx="3248628" cy="5744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04434" y="5368066"/>
            <a:ext cx="1710555" cy="9156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/>
          <a:srcRect b="7048"/>
          <a:stretch/>
        </p:blipFill>
        <p:spPr>
          <a:xfrm>
            <a:off x="2624866" y="431401"/>
            <a:ext cx="8020050" cy="48075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614" y="595303"/>
            <a:ext cx="234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remove a private </a:t>
            </a:r>
            <a:r>
              <a:rPr lang="en-US" dirty="0" smtClean="0">
                <a:solidFill>
                  <a:schemeClr val="bg1"/>
                </a:solidFill>
              </a:rPr>
              <a:t>label: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save </a:t>
            </a:r>
            <a:r>
              <a:rPr lang="en-US" dirty="0">
                <a:solidFill>
                  <a:schemeClr val="bg1"/>
                </a:solidFill>
              </a:rPr>
              <a:t>the page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1911" y="4781918"/>
            <a:ext cx="607807" cy="2849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5612" y="4781918"/>
            <a:ext cx="3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8135" y="5312332"/>
            <a:ext cx="3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SymbolMap_mk_05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7" t="18041" r="8576" b="20561"/>
          <a:stretch/>
        </p:blipFill>
        <p:spPr bwMode="auto">
          <a:xfrm>
            <a:off x="0" y="-11289"/>
            <a:ext cx="12202886" cy="68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436584"/>
            <a:ext cx="12202886" cy="421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289"/>
            <a:ext cx="12202886" cy="6561130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  </a:t>
            </a:r>
          </a:p>
        </p:txBody>
      </p:sp>
      <p:sp>
        <p:nvSpPr>
          <p:cNvPr id="14" name="Title 10"/>
          <p:cNvSpPr txBox="1">
            <a:spLocks/>
          </p:cNvSpPr>
          <p:nvPr/>
        </p:nvSpPr>
        <p:spPr bwMode="auto">
          <a:xfrm>
            <a:off x="901970" y="1591033"/>
            <a:ext cx="89598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4800" b="1" dirty="0">
                <a:solidFill>
                  <a:prstClr val="white"/>
                </a:solidFill>
              </a:rPr>
              <a:t>Configuring Market Data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91" y="6572823"/>
            <a:ext cx="790223" cy="184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789" y="2785483"/>
            <a:ext cx="843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Market data configuration and enablement now </a:t>
            </a:r>
            <a:r>
              <a:rPr lang="en-US" sz="2400" dirty="0" smtClean="0">
                <a:solidFill>
                  <a:schemeClr val="bg1"/>
                </a:solidFill>
              </a:rPr>
              <a:t>allow </a:t>
            </a:r>
            <a:r>
              <a:rPr lang="en-US" sz="2400" dirty="0">
                <a:solidFill>
                  <a:schemeClr val="bg1"/>
                </a:solidFill>
              </a:rPr>
              <a:t>CQG to more accurately report exchange market data usage, and </a:t>
            </a:r>
            <a:r>
              <a:rPr lang="en-US" sz="2400" dirty="0" smtClean="0">
                <a:solidFill>
                  <a:schemeClr val="bg1"/>
                </a:solidFill>
              </a:rPr>
              <a:t>provide FCMs </a:t>
            </a:r>
            <a:r>
              <a:rPr lang="en-US" sz="2400" dirty="0">
                <a:solidFill>
                  <a:schemeClr val="bg1"/>
                </a:solidFill>
              </a:rPr>
              <a:t>a more clear picture of the available market data options.</a:t>
            </a:r>
          </a:p>
        </p:txBody>
      </p:sp>
    </p:spTree>
    <p:extLst>
      <p:ext uri="{BB962C8B-B14F-4D97-AF65-F5344CB8AC3E}">
        <p14:creationId xmlns:p14="http://schemas.microsoft.com/office/powerpoint/2010/main" val="16729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5690</TotalTime>
  <Words>399</Words>
  <Application>Microsoft Office PowerPoint</Application>
  <PresentationFormat>Widescreen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Virgil Ridgley</dc:creator>
  <cp:lastModifiedBy>Amie Bergeson</cp:lastModifiedBy>
  <cp:revision>31</cp:revision>
  <dcterms:created xsi:type="dcterms:W3CDTF">2015-09-08T19:33:58Z</dcterms:created>
  <dcterms:modified xsi:type="dcterms:W3CDTF">2015-09-16T21:38:20Z</dcterms:modified>
</cp:coreProperties>
</file>